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6" r:id="rId2"/>
    <p:sldId id="506" r:id="rId3"/>
    <p:sldId id="507" r:id="rId4"/>
    <p:sldId id="474" r:id="rId5"/>
    <p:sldId id="471" r:id="rId6"/>
    <p:sldId id="513" r:id="rId7"/>
    <p:sldId id="512" r:id="rId8"/>
    <p:sldId id="545" r:id="rId9"/>
    <p:sldId id="547" r:id="rId10"/>
    <p:sldId id="546" r:id="rId11"/>
    <p:sldId id="479" r:id="rId12"/>
    <p:sldId id="552" r:id="rId13"/>
    <p:sldId id="553" r:id="rId14"/>
    <p:sldId id="555" r:id="rId15"/>
    <p:sldId id="556" r:id="rId16"/>
    <p:sldId id="557" r:id="rId17"/>
    <p:sldId id="558" r:id="rId18"/>
    <p:sldId id="559" r:id="rId19"/>
    <p:sldId id="560" r:id="rId20"/>
    <p:sldId id="562" r:id="rId21"/>
    <p:sldId id="561" r:id="rId22"/>
    <p:sldId id="563" r:id="rId23"/>
    <p:sldId id="551" r:id="rId24"/>
    <p:sldId id="566" r:id="rId25"/>
    <p:sldId id="565" r:id="rId26"/>
    <p:sldId id="497" r:id="rId27"/>
    <p:sldId id="550" r:id="rId28"/>
    <p:sldId id="498" r:id="rId29"/>
    <p:sldId id="499" r:id="rId30"/>
    <p:sldId id="544" r:id="rId31"/>
    <p:sldId id="501" r:id="rId32"/>
    <p:sldId id="516" r:id="rId33"/>
    <p:sldId id="502" r:id="rId34"/>
    <p:sldId id="515" r:id="rId35"/>
    <p:sldId id="505" r:id="rId36"/>
    <p:sldId id="522" r:id="rId37"/>
    <p:sldId id="543" r:id="rId38"/>
    <p:sldId id="549" r:id="rId39"/>
    <p:sldId id="491" r:id="rId4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2" autoAdjust="0"/>
    <p:restoredTop sz="92522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5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44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2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2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38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643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64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3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52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7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5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1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8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84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84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7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59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9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r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s.asurs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s.asurso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s.asurso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test.asurso.ru/" TargetMode="External"/><Relationship Id="rId4" Type="http://schemas.openxmlformats.org/officeDocument/2006/relationships/hyperlink" Target="https://es.asurso.ru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.asurs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342385"/>
            <a:ext cx="8568952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2018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Поволжского округа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 smtClean="0">
                <a:latin typeface="Arial" charset="0"/>
                <a:hlinkClick r:id="rId6"/>
              </a:rPr>
              <a:t>https://es.asurso.ru/</a:t>
            </a:r>
            <a:r>
              <a:rPr lang="ru-RU" altLang="ru-RU" sz="1500" dirty="0" smtClean="0">
                <a:latin typeface="Arial" charset="0"/>
              </a:rPr>
              <a:t> </a:t>
            </a: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73860" y="5039590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Алгоритм подачи заявления родителями (законными представителями) на сайте </a:t>
            </a:r>
            <a:r>
              <a:rPr lang="en-US" sz="2800" b="1" dirty="0" smtClean="0">
                <a:hlinkClick r:id="rId2"/>
              </a:rPr>
              <a:t>https://es.asurso.ru</a:t>
            </a:r>
            <a:r>
              <a:rPr lang="en-US" sz="2800" b="1" dirty="0" smtClean="0">
                <a:hlinkClick r:id="rId2"/>
              </a:rPr>
              <a:t>/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6360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1. Зайти в раздел </a:t>
            </a:r>
            <a:br>
              <a:rPr lang="ru-RU" sz="2800" b="1" dirty="0" smtClean="0"/>
            </a:br>
            <a:r>
              <a:rPr lang="ru-RU" sz="2800" b="1" dirty="0" smtClean="0"/>
              <a:t>«Регистрация заявления в 1 класс»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728CE-D0C0-41A1-983D-F3AE603A10E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360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572132" y="2643182"/>
            <a:ext cx="2143140" cy="22860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2. Авторизоваться на сайте </a:t>
            </a:r>
            <a:br>
              <a:rPr lang="ru-RU" sz="2800" b="1" dirty="0" smtClean="0"/>
            </a:br>
            <a:r>
              <a:rPr lang="ru-RU" sz="2800" b="1" dirty="0" smtClean="0"/>
              <a:t>(ввести свой логин и пароль, как на сайте </a:t>
            </a:r>
            <a:r>
              <a:rPr lang="ru-RU" sz="2800" b="1" dirty="0" err="1" smtClean="0"/>
              <a:t>гос.услуг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3</a:t>
            </a:r>
            <a:r>
              <a:rPr lang="ru-RU" sz="2800" b="1" dirty="0" smtClean="0"/>
              <a:t>. Выбрать муниципалитет</a:t>
            </a:r>
            <a:br>
              <a:rPr lang="ru-RU" sz="2800" b="1" dirty="0" smtClean="0"/>
            </a:br>
            <a:r>
              <a:rPr lang="ru-RU" sz="2800" b="1" dirty="0" smtClean="0"/>
              <a:t> (Новокуйбышевск или Волжский район)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4. Заполнить поля заявления (внимательно проверять личные данные и документы)</a:t>
            </a:r>
            <a:endParaRPr lang="ru-RU" sz="28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5</a:t>
            </a:r>
            <a:r>
              <a:rPr lang="ru-RU" sz="2800" b="1" dirty="0" smtClean="0"/>
              <a:t>. Данные на ребенка заполняются вручную (вводить все как в документах), указывается место рождения (например, Новокуйбышевск)</a:t>
            </a:r>
            <a:endParaRPr lang="ru-RU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458236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6. Заполняется адрес регистрации и проживания ребенка</a:t>
            </a:r>
            <a:endParaRPr lang="ru-RU" sz="2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7. Вносятся контакты родителей (законных представителей)</a:t>
            </a: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России 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8</a:t>
            </a:r>
            <a:r>
              <a:rPr lang="ru-RU" sz="2800" b="1" dirty="0" smtClean="0"/>
              <a:t>. Выбирается (если есть) льготная категория, программа обучения – любая, нажать кнопку «Загрузить ОО по выбранным параметрам»</a:t>
            </a: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428992" y="5000636"/>
            <a:ext cx="2143140" cy="714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10. Выбрать школу и класс (1) и поставить галочку «Я даю согласие на обработку персональных данных»</a:t>
            </a:r>
            <a:endParaRPr lang="ru-RU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786050" y="3643314"/>
            <a:ext cx="3786214" cy="714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2571744"/>
            <a:ext cx="5643602" cy="928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11. Ввести проверочное слово и нажать «Зарегистрировать обращение»</a:t>
            </a:r>
            <a:endParaRPr lang="ru-RU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4714884"/>
            <a:ext cx="278608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5572140"/>
            <a:ext cx="1714512" cy="21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42977" y="857232"/>
            <a:ext cx="7072362" cy="12192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После заполнения формы </a:t>
            </a:r>
            <a:r>
              <a:rPr lang="ru-RU" sz="2400" dirty="0" smtClean="0"/>
              <a:t>на сайте и нажатия кнопки «Зарегистрировать обращение», обращению </a:t>
            </a:r>
            <a:r>
              <a:rPr lang="ru-RU" sz="2400" dirty="0" smtClean="0"/>
              <a:t>будет присвоен номер. 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57158" y="2500306"/>
            <a:ext cx="8572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Calibri" pitchFamily="34" charset="0"/>
              </a:rPr>
              <a:t>Важно: запишите номер!</a:t>
            </a:r>
            <a:r>
              <a:rPr lang="ru-RU" sz="3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dirty="0">
                <a:latin typeface="Calibri" pitchFamily="34" charset="0"/>
              </a:rPr>
              <a:t/>
            </a:r>
            <a:br>
              <a:rPr lang="ru-RU" sz="3600" dirty="0">
                <a:latin typeface="Calibri" pitchFamily="34" charset="0"/>
              </a:rPr>
            </a:br>
            <a:r>
              <a:rPr lang="ru-RU" sz="3600" dirty="0">
                <a:latin typeface="Calibri" pitchFamily="34" charset="0"/>
              </a:rPr>
              <a:t>Он нужен для проверки результатов рассмотрения обращений.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из ??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Дальнейшая работа ответственных от ОО с </a:t>
            </a:r>
            <a:r>
              <a:rPr lang="ru-RU" sz="2400" b="1" dirty="0"/>
              <a:t>зарегистрированными заявлениями осуществляется в системе Е-услуги:</a:t>
            </a:r>
          </a:p>
          <a:p>
            <a:pPr algn="ctr"/>
            <a:r>
              <a:rPr lang="en-US" sz="2400" b="1" dirty="0">
                <a:hlinkClick r:id="rId3"/>
              </a:rPr>
              <a:t>https://eservices.asurso.ru</a:t>
            </a:r>
            <a:r>
              <a:rPr lang="en-US" sz="2400" b="1" dirty="0" smtClean="0">
                <a:hlinkClick r:id="rId3"/>
              </a:rPr>
              <a:t>/</a:t>
            </a:r>
            <a:endParaRPr lang="ru-RU" sz="2400" b="1" dirty="0" smtClean="0"/>
          </a:p>
        </p:txBody>
      </p: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57158" y="214290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Регистрацию электронных заявлений от родителей в ОО </a:t>
            </a:r>
            <a:r>
              <a:rPr lang="ru-RU" sz="2000" b="1" u="sng" dirty="0" smtClean="0"/>
              <a:t>ответственными от школы</a:t>
            </a:r>
            <a:r>
              <a:rPr lang="ru-RU" sz="2000" b="1" dirty="0" smtClean="0"/>
              <a:t> можно осуществлять сразу в системе </a:t>
            </a:r>
            <a:r>
              <a:rPr lang="en-US" sz="2000" b="1" dirty="0" smtClean="0">
                <a:hlinkClick r:id="rId3"/>
              </a:rPr>
              <a:t>https://eservices.asurso.ru</a:t>
            </a:r>
            <a:r>
              <a:rPr lang="en-US" sz="2000" b="1" dirty="0" smtClean="0">
                <a:hlinkClick r:id="rId3"/>
              </a:rPr>
              <a:t>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2857496"/>
            <a:ext cx="135732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71472" y="5857892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Важно!</a:t>
            </a:r>
            <a:r>
              <a:rPr lang="ru-RU" sz="2000" b="1" dirty="0" smtClean="0"/>
              <a:t> При выборе гражданства, нужно обязательно нажимать кнопку – </a:t>
            </a:r>
            <a:r>
              <a:rPr lang="ru-RU" sz="2000" b="1" dirty="0" smtClean="0">
                <a:solidFill>
                  <a:srgbClr val="FF0000"/>
                </a:solidFill>
              </a:rPr>
              <a:t>«Добавить»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8" y="5072074"/>
            <a:ext cx="135732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401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1286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6" y="632482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жительства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пребывания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учет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или продлении срока действия вида на жительство иностранному гражданину или лицу без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временное проживание иностранному гражданину или лицу без гражданства;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 ноября 2016 г.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2326-р)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280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0555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2" t="10000" r="8806" b="5940"/>
          <a:stretch/>
        </p:blipFill>
        <p:spPr bwMode="auto">
          <a:xfrm>
            <a:off x="145196" y="810793"/>
            <a:ext cx="8853207" cy="55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46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2" t="17241" r="50697" b="6576"/>
          <a:stretch/>
        </p:blipFill>
        <p:spPr bwMode="auto">
          <a:xfrm>
            <a:off x="2464968" y="818690"/>
            <a:ext cx="4214063" cy="59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684369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5193705" y="2143581"/>
            <a:ext cx="293330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805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6" t="11379" r="24875" b="4637"/>
          <a:stretch/>
        </p:blipFill>
        <p:spPr bwMode="auto">
          <a:xfrm>
            <a:off x="226959" y="2401536"/>
            <a:ext cx="3768977" cy="41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66205" y="2155314"/>
            <a:ext cx="30243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74" r="12089" b="5941"/>
          <a:stretch/>
        </p:blipFill>
        <p:spPr bwMode="auto">
          <a:xfrm>
            <a:off x="4175918" y="2401535"/>
            <a:ext cx="4860131" cy="373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7744" y="1700808"/>
            <a:ext cx="1322797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7" y="1700808"/>
            <a:ext cx="1512888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1" r="2204" b="4977"/>
          <a:stretch/>
        </p:blipFill>
        <p:spPr bwMode="auto">
          <a:xfrm>
            <a:off x="81887" y="620688"/>
            <a:ext cx="5497354" cy="305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71" r="2239" b="13741"/>
          <a:stretch/>
        </p:blipFill>
        <p:spPr bwMode="auto">
          <a:xfrm>
            <a:off x="3245558" y="3861048"/>
            <a:ext cx="5777880" cy="289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623317"/>
            <a:ext cx="8534399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2018-2019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https://es.asurso.ru/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тестового интернет-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сервиса для тренировки подачи заявления: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https://etest.asurso.ru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Вас: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проведение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нормативно-правовой базы школ (правил приема и перевода) с целью контроля за ее соответствием  нормам действующего федерального и регионального законодательства;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ноября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обучение сотрудников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модуле «Е-услуги. Образование» (при необходимости) после открытия доступа в ноябре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специального сайта в сети Интернет для тренировки подачи заявления в 1 класс по адресу: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etest.asurso.ru/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деятельность конфликтных комиссий (комиссий по защите прав несовершеннолетних граждан) для оперативного рассмотрения поступающих обращений по вопросам, связанным с приемом на обучение в 1 классы;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с органами местного самоуправления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необходимости)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территорий за школами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результатов приема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год. Обращаем Ваше внимание, что в соответствии с действующей нормативно-правовой базой школы размещают распорядительный акт органа местного самоуправления муниципального района, городского округа о закреплении за конкретными территориями муниципального района, городского округа на своем официальном сайте;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работу в школах и в дошкольных образовательных учреждениях по 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7067911"/>
              </p:ext>
            </p:extLst>
          </p:nvPr>
        </p:nvGraphicFramePr>
        <p:xfrm>
          <a:off x="1" y="620689"/>
          <a:ext cx="9141432" cy="6118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662"/>
                <a:gridCol w="7122378"/>
                <a:gridCol w="1543392"/>
              </a:tblGrid>
              <a:tr h="51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приема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16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43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3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Отрадный,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м.р.Кинель-Черкасский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Богатовский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Волжский, г.о. Новокуйбышевск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(через открытую часть модуля </a:t>
                      </a: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«Е-услуги. Образование» </a:t>
                      </a:r>
                      <a:r>
                        <a:rPr lang="ru-RU" sz="135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1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м.р.Кинельский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г.о. Жигулевск, м.р. Ставропольский, Большеглушицкий,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Большечерниговский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Нефтегорский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Алексеевский, Борский (через открытую часть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модуля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(четверг)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23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через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702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Похвистнево, м.р. Похвистневский, Исаклинский, Камышлинский, Клявлинский, Красноярский, Кошкинский, Елховский, Сергиевский, Челно-Вершинский, Шенталинский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(понедельник)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519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866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Чапаевск,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м.р.Безенчукский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Красноармейский, Пестравский, Приволжский, Хворостянский, г.о. Сызрань, г.о. Октябрьск,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м.р.Сызранский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(через открытую часть модуля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«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9793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граждан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тестовый 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29.12.17 по 08.01.18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тренировки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заявления в 1 класс по адресу: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etest.asurso.ru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- по 30.06.2018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01.07.2018 по 05.09.2018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176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подтвержденной регистрацией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(льготные категории учитываются)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зачисленные в ОУ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получающие дошкольное образование (филиалы, структурные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xmlns="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27596</TotalTime>
  <Words>3035</Words>
  <Application>Microsoft Office PowerPoint</Application>
  <PresentationFormat>Экран (4:3)</PresentationFormat>
  <Paragraphs>319</Paragraphs>
  <Slides>39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Алгоритм подачи заявления родителями (законными представителями) на сайте https://es.asurso.ru/  </vt:lpstr>
      <vt:lpstr>1. Зайти в раздел  «Регистрация заявления в 1 класс»</vt:lpstr>
      <vt:lpstr>2. Авторизоваться на сайте  (ввести свой логин и пароль, как на сайте гос.услуг)</vt:lpstr>
      <vt:lpstr>3. Выбрать муниципалитет  (Новокуйбышевск или Волжский район)</vt:lpstr>
      <vt:lpstr>4. Заполнить поля заявления (внимательно проверять личные данные и документы)</vt:lpstr>
      <vt:lpstr>5. Данные на ребенка заполняются вручную (вводить все как в документах), указывается место рождения (например, Новокуйбышевск)</vt:lpstr>
      <vt:lpstr>6. Заполняется адрес регистрации и проживания ребенка</vt:lpstr>
      <vt:lpstr>7. Вносятся контакты родителей (законных представителей)</vt:lpstr>
      <vt:lpstr>8. Выбирается (если есть) льготная категория, программа обучения – любая, нажать кнопку «Загрузить ОО по выбранным параметрам»</vt:lpstr>
      <vt:lpstr>10. Выбрать школу и класс (1) и поставить галочку «Я даю согласие на обработку персональных данных»</vt:lpstr>
      <vt:lpstr>11. Ввести проверочное слово и нажать «Зарегистрировать обращение»</vt:lpstr>
      <vt:lpstr>После заполнения формы на сайте и нажатия кнопки «Зарегистрировать обращение», обращению будет присвоен номер. </vt:lpstr>
      <vt:lpstr>Дальнейшая работа ответственных от ОО с зарегистрированными заявлениями осуществляется в системе Е-услуги: https://eservices.asurso.ru/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Нестерова С.А.</cp:lastModifiedBy>
  <cp:revision>1295</cp:revision>
  <cp:lastPrinted>2015-06-29T11:43:25Z</cp:lastPrinted>
  <dcterms:created xsi:type="dcterms:W3CDTF">2011-08-02T12:15:49Z</dcterms:created>
  <dcterms:modified xsi:type="dcterms:W3CDTF">2018-01-11T10:15:49Z</dcterms:modified>
</cp:coreProperties>
</file>