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5" r:id="rId4"/>
    <p:sldId id="262" r:id="rId5"/>
    <p:sldId id="281" r:id="rId6"/>
    <p:sldId id="283" r:id="rId7"/>
    <p:sldId id="263" r:id="rId8"/>
    <p:sldId id="264" r:id="rId9"/>
    <p:sldId id="265" r:id="rId10"/>
    <p:sldId id="266" r:id="rId11"/>
    <p:sldId id="267" r:id="rId12"/>
    <p:sldId id="268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B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12" descr="https://arhivurokov.ru/kopilka/uploads/user_file_5477ca1ddd035/razrabotka-uroka-po-anghliiskomu-iazyku-v-1-klassie-po-tiemie-school-things_11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129513" cy="247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AutoShape 2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https://photoshop-master.ru/comimg/a7a80095678e346056ea5991967df39c.jpg"/>
          <p:cNvSpPr>
            <a:spLocks noChangeAspect="1" noChangeArrowheads="1"/>
          </p:cNvSpPr>
          <p:nvPr userDrawn="1"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russian-guitars.ru/wp-content/uploads/2017/04/orange-top-gradient-backgroun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37"/>
            <a:ext cx="9143999" cy="687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Рамка 10"/>
          <p:cNvSpPr/>
          <p:nvPr userDrawn="1"/>
        </p:nvSpPr>
        <p:spPr>
          <a:xfrm>
            <a:off x="0" y="7937"/>
            <a:ext cx="9143999" cy="6871835"/>
          </a:xfrm>
          <a:prstGeom prst="frame">
            <a:avLst>
              <a:gd name="adj1" fmla="val 831"/>
            </a:avLst>
          </a:prstGeom>
          <a:solidFill>
            <a:srgbClr val="E8BE24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4ege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" TargetMode="External"/><Relationship Id="rId2" Type="http://schemas.openxmlformats.org/officeDocument/2006/relationships/hyperlink" Target="http://ege.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Итоговое сочинение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(2019-2020 учебный год)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ru-RU" sz="2400" dirty="0"/>
          </a:p>
        </p:txBody>
      </p:sp>
      <p:pic>
        <p:nvPicPr>
          <p:cNvPr id="2052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50880"/>
            <a:ext cx="3003245" cy="300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6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59766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srgbClr val="FF0000"/>
                </a:solidFill>
              </a:rPr>
              <a:t>КРИТЕРИЙ №4 </a:t>
            </a:r>
            <a:r>
              <a:rPr lang="ru-RU" sz="3000" b="1" dirty="0" smtClean="0">
                <a:solidFill>
                  <a:srgbClr val="FF0000"/>
                </a:solidFill>
              </a:rPr>
              <a:t/>
            </a:r>
            <a:br>
              <a:rPr lang="ru-RU" sz="3000" b="1" dirty="0" smtClean="0">
                <a:solidFill>
                  <a:srgbClr val="FF000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«</a:t>
            </a:r>
            <a:r>
              <a:rPr lang="ru-RU" sz="3000" b="1" dirty="0">
                <a:solidFill>
                  <a:srgbClr val="FF0000"/>
                </a:solidFill>
              </a:rPr>
              <a:t>КАЧЕСТВО ПИСЬМЕННОЙ РЕЧИ»</a:t>
            </a:r>
            <a:r>
              <a:rPr lang="ru-RU" sz="3000" dirty="0">
                <a:solidFill>
                  <a:srgbClr val="FF0000"/>
                </a:solidFill>
              </a:rPr>
              <a:t> </a:t>
            </a:r>
            <a:br>
              <a:rPr lang="ru-RU" sz="3000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речевого оформления текста сочинения. </a:t>
            </a:r>
            <a:br>
              <a:rPr lang="ru-RU" i="1" dirty="0"/>
            </a:br>
            <a:r>
              <a:rPr lang="ru-RU" i="1" dirty="0"/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КРИТЕРИЙ №5 «ГРАМОТНОСТЬ»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Данный </a:t>
            </a:r>
            <a:r>
              <a:rPr lang="ru-RU" i="1" dirty="0"/>
              <a:t>критерий позволяет оценить грамотность выпускника.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на 100 слов приходится в сумме более пяти ошибок: грамматических, орфографических, пунктуационных.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4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Итоговое сочинение оценивается зачётом, если: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● Получен «зачёт» по Критерию №1. </a:t>
            </a:r>
            <a:br>
              <a:rPr lang="ru-RU" dirty="0"/>
            </a:br>
            <a:r>
              <a:rPr lang="ru-RU" dirty="0"/>
              <a:t>● Получен «зачёт» по Критерию №2. </a:t>
            </a:r>
            <a:br>
              <a:rPr lang="ru-RU" dirty="0"/>
            </a:br>
            <a:r>
              <a:rPr lang="ru-RU" dirty="0"/>
              <a:t>● Получен «зачёт» по одному из Критериев №3-5. </a:t>
            </a:r>
            <a:br>
              <a:rPr lang="ru-RU" dirty="0"/>
            </a:br>
            <a:r>
              <a:rPr lang="ru-RU" dirty="0"/>
              <a:t>● В сочинении не менее 250 слов. </a:t>
            </a:r>
            <a:br>
              <a:rPr lang="ru-RU" dirty="0"/>
            </a:br>
            <a:r>
              <a:rPr lang="ru-RU" dirty="0"/>
              <a:t>● Сочинение не списано. </a:t>
            </a:r>
          </a:p>
        </p:txBody>
      </p:sp>
      <p:pic>
        <p:nvPicPr>
          <p:cNvPr id="4" name="Picture 2" descr="http://gi-wom.ru/wp-content/uploads/2017/12/692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4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Интернет-источники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://4ege.ru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http://fipi.ru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9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Сроки написания итогового сочинения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/>
            <a:r>
              <a:rPr lang="ru-RU" b="1" dirty="0">
                <a:solidFill>
                  <a:schemeClr val="tx1"/>
                </a:solidFill>
              </a:rPr>
              <a:t>4 декабря 2019 г.</a:t>
            </a:r>
            <a:endParaRPr lang="ru-RU" dirty="0">
              <a:solidFill>
                <a:schemeClr val="tx1"/>
              </a:solidFill>
            </a:endParaRPr>
          </a:p>
          <a:p>
            <a:pPr lvl="0" fontAlgn="base"/>
            <a:r>
              <a:rPr lang="ru-RU" dirty="0">
                <a:solidFill>
                  <a:schemeClr val="tx1"/>
                </a:solidFill>
              </a:rPr>
              <a:t>5 февраля 2020 г.</a:t>
            </a:r>
          </a:p>
          <a:p>
            <a:pPr lvl="0" fontAlgn="base"/>
            <a:r>
              <a:rPr lang="ru-RU" dirty="0">
                <a:solidFill>
                  <a:schemeClr val="tx1"/>
                </a:solidFill>
              </a:rPr>
              <a:t>6 мая 2020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3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итогового сочинения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Министр просвещения РФ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О.Ю</a:t>
            </a:r>
            <a:r>
              <a:rPr lang="ru-RU" dirty="0"/>
              <a:t>. Васильева объявила </a:t>
            </a:r>
            <a:r>
              <a:rPr lang="ru-RU" b="1" dirty="0"/>
              <a:t>пять направлений тем итогового сочинения на </a:t>
            </a:r>
            <a:r>
              <a:rPr lang="ru-RU" b="1" dirty="0" smtClean="0"/>
              <a:t>2019/20 </a:t>
            </a:r>
            <a:r>
              <a:rPr lang="ru-RU" b="1" dirty="0"/>
              <a:t>учебный год</a:t>
            </a:r>
            <a:endParaRPr lang="ru-RU" dirty="0"/>
          </a:p>
          <a:p>
            <a:r>
              <a:rPr lang="ru-RU" b="1" dirty="0" smtClean="0"/>
              <a:t>«Война </a:t>
            </a:r>
            <a:r>
              <a:rPr lang="ru-RU" b="1" dirty="0"/>
              <a:t>и мир» –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к </a:t>
            </a:r>
            <a:r>
              <a:rPr lang="ru-RU" b="1" dirty="0"/>
              <a:t>150-летию великой </a:t>
            </a:r>
            <a:r>
              <a:rPr lang="ru-RU" b="1" dirty="0" smtClean="0"/>
              <a:t>книги</a:t>
            </a:r>
          </a:p>
          <a:p>
            <a:r>
              <a:rPr lang="ru-RU" b="1" dirty="0" smtClean="0"/>
              <a:t>Надежда </a:t>
            </a:r>
            <a:r>
              <a:rPr lang="ru-RU" b="1" dirty="0"/>
              <a:t>и </a:t>
            </a:r>
            <a:r>
              <a:rPr lang="ru-RU" b="1" dirty="0" smtClean="0"/>
              <a:t>отчаяние</a:t>
            </a:r>
          </a:p>
          <a:p>
            <a:r>
              <a:rPr lang="ru-RU" b="1" dirty="0" smtClean="0"/>
              <a:t>Добро </a:t>
            </a:r>
            <a:r>
              <a:rPr lang="ru-RU" b="1" dirty="0"/>
              <a:t>и </a:t>
            </a:r>
            <a:r>
              <a:rPr lang="ru-RU" b="1" dirty="0" smtClean="0"/>
              <a:t>зло</a:t>
            </a:r>
          </a:p>
          <a:p>
            <a:r>
              <a:rPr lang="ru-RU" b="1" dirty="0" smtClean="0"/>
              <a:t>Гордость </a:t>
            </a:r>
            <a:r>
              <a:rPr lang="ru-RU" b="1" dirty="0"/>
              <a:t>и </a:t>
            </a:r>
            <a:r>
              <a:rPr lang="ru-RU" b="1" dirty="0" smtClean="0"/>
              <a:t>смирение</a:t>
            </a:r>
          </a:p>
          <a:p>
            <a:r>
              <a:rPr lang="ru-RU" b="1" dirty="0" smtClean="0"/>
              <a:t>Он </a:t>
            </a:r>
            <a:r>
              <a:rPr lang="ru-RU" b="1" dirty="0"/>
              <a:t>и она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gi-wom.ru/wp-content/uploads/2017/12/692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878" y="3068960"/>
            <a:ext cx="296458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Результатом итогового сочинения является </a:t>
            </a:r>
            <a:r>
              <a:rPr lang="ru-RU" b="1" dirty="0"/>
              <a:t>«зачёт»</a:t>
            </a:r>
            <a:r>
              <a:rPr lang="ru-RU" dirty="0"/>
              <a:t> или </a:t>
            </a:r>
            <a:r>
              <a:rPr lang="ru-RU" b="1" dirty="0"/>
              <a:t>«незачёт»</a:t>
            </a:r>
            <a:r>
              <a:rPr lang="ru-RU" dirty="0"/>
              <a:t>. К сдаче ЕГЭ допускаются только выпускники, получившие «зачёт». </a:t>
            </a:r>
            <a:br>
              <a:rPr lang="ru-RU" dirty="0"/>
            </a:br>
            <a:r>
              <a:rPr lang="ru-RU" dirty="0"/>
              <a:t>● </a:t>
            </a:r>
            <a:r>
              <a:rPr lang="ru-RU" b="1" dirty="0"/>
              <a:t>Рекомендуемый объём сочинения – 350 слов</a:t>
            </a:r>
            <a:r>
              <a:rPr lang="ru-RU" dirty="0"/>
              <a:t>. Если в сочинении менее 250 слов (в подсчёт включаются все слова, в том числе служебные), то ставится незачёт. </a:t>
            </a:r>
            <a:r>
              <a:rPr lang="ru-RU" b="1" dirty="0"/>
              <a:t>Максимальное количество слов не устанавливается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● Время написания сочинения – </a:t>
            </a:r>
            <a:r>
              <a:rPr lang="ru-RU" b="1" dirty="0"/>
              <a:t>3 часа 55 минут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● Выпускнику разрешается пользоваться </a:t>
            </a:r>
            <a:r>
              <a:rPr lang="ru-RU" b="1" dirty="0"/>
              <a:t>орфографическим словарём</a:t>
            </a:r>
            <a:r>
              <a:rPr lang="ru-RU" dirty="0"/>
              <a:t>, который выдадут в аудитории. </a:t>
            </a:r>
            <a:br>
              <a:rPr lang="ru-RU" dirty="0"/>
            </a:br>
            <a:r>
              <a:rPr lang="ru-RU" dirty="0" smtClean="0"/>
              <a:t>● </a:t>
            </a:r>
            <a:r>
              <a:rPr lang="ru-RU" dirty="0"/>
              <a:t>Итоговое сочинение может учитываться </a:t>
            </a:r>
            <a:r>
              <a:rPr lang="ru-RU" b="1" dirty="0"/>
              <a:t>при приёме абитуриентов</a:t>
            </a:r>
            <a:r>
              <a:rPr lang="ru-RU" dirty="0"/>
              <a:t>. В этом случае вузы сами оценят сочинение в баллах. Максимально можно получить </a:t>
            </a:r>
            <a:r>
              <a:rPr lang="ru-RU" b="1" dirty="0"/>
              <a:t>10 баллов</a:t>
            </a:r>
            <a:r>
              <a:rPr lang="ru-RU" dirty="0"/>
              <a:t>, которые прибавятся к баллам ЕГЭ. </a:t>
            </a:r>
            <a:br>
              <a:rPr lang="ru-RU" dirty="0"/>
            </a:br>
            <a:r>
              <a:rPr lang="ru-RU" dirty="0"/>
              <a:t>● Темы сочинений объявят выпускникам в день написания сочинения </a:t>
            </a:r>
            <a:r>
              <a:rPr lang="ru-RU" b="1" dirty="0"/>
              <a:t>в 9.45</a:t>
            </a:r>
            <a:r>
              <a:rPr lang="ru-RU" dirty="0"/>
              <a:t> (за 15 минут до начала работы). В это же время темы будут опубликованы на открытых информационных ресурсах (</a:t>
            </a:r>
            <a:r>
              <a:rPr lang="ru-RU" dirty="0">
                <a:hlinkClick r:id="rId2"/>
              </a:rPr>
              <a:t>ege.edu.ru</a:t>
            </a:r>
            <a:r>
              <a:rPr lang="ru-RU" dirty="0"/>
              <a:t>, </a:t>
            </a:r>
            <a:r>
              <a:rPr lang="ru-RU" dirty="0">
                <a:hlinkClick r:id="rId3"/>
              </a:rPr>
              <a:t>fipi.ru</a:t>
            </a:r>
            <a:r>
              <a:rPr lang="ru-RU" dirty="0"/>
              <a:t>).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86581"/>
            <a:ext cx="853103" cy="85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9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dirty="0"/>
              <a:t>К проверке </a:t>
            </a:r>
            <a:r>
              <a:rPr lang="ru-RU" sz="2200" dirty="0"/>
              <a:t>по критериям оценивания допускаются итоговые сочинения, соответствующие установленным </a:t>
            </a:r>
            <a:r>
              <a:rPr lang="ru-RU" sz="3300" dirty="0"/>
              <a:t>требованиям.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Требование № 1.  «Объем итогового сочинения»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Рекомендуемое количество слов – от 350.</a:t>
            </a:r>
            <a:br>
              <a:rPr lang="ru-RU" dirty="0"/>
            </a:br>
            <a:r>
              <a:rPr lang="ru-RU" dirty="0"/>
              <a:t>Максимальное количество слов в сочинении не устанавливается. Если в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Требование № 2.  «Самостоятельность написания итогового сочинения»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 </a:t>
            </a:r>
            <a:br>
              <a:rPr lang="ru-RU" dirty="0"/>
            </a:br>
            <a:r>
              <a:rPr lang="ru-RU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Если сочинение признано несамостоятельным, то выставляется «незачет» за невыполнение требования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№ </a:t>
            </a:r>
            <a:r>
              <a:rPr lang="ru-RU" b="1" dirty="0"/>
              <a:t>2 и «незачет» за работу в целом (такое сочинение не проверяется по критериям оценивания).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6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КРИТЕРИЙ №1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СООТВЕТСТВИЕ ТЕМЕ»</a:t>
            </a:r>
            <a:r>
              <a:rPr lang="ru-RU" dirty="0">
                <a:solidFill>
                  <a:srgbClr val="FF0000"/>
                </a:solidFill>
              </a:rPr>
              <a:t> 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содержания сочинения. </a:t>
            </a:r>
            <a:br>
              <a:rPr lang="ru-RU" i="1" dirty="0"/>
            </a:br>
            <a:r>
              <a:rPr lang="ru-RU" i="1" dirty="0"/>
              <a:t>Участник должен рассуждать на предложенную тему, выбрав путь её раскрытия (например, отвечает на вопрос, поставленный в теме, или размышляет над предложенной проблемой и т.п.).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только в случае, если сочинение не соответствует теме или в нём не прослеживается конкретной цели высказывания, то есть коммуникативного замысла.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400" b="1" dirty="0">
                <a:solidFill>
                  <a:srgbClr val="FF0000"/>
                </a:solidFill>
              </a:rPr>
              <a:t>КРИТЕРИЙ №</a:t>
            </a:r>
            <a:r>
              <a:rPr lang="ru-RU" sz="7400" b="1" dirty="0" smtClean="0">
                <a:solidFill>
                  <a:srgbClr val="FF0000"/>
                </a:solidFill>
              </a:rPr>
              <a:t>2</a:t>
            </a:r>
            <a:br>
              <a:rPr lang="ru-RU" sz="7400" b="1" dirty="0" smtClean="0">
                <a:solidFill>
                  <a:srgbClr val="FF0000"/>
                </a:solidFill>
              </a:rPr>
            </a:br>
            <a:r>
              <a:rPr lang="ru-RU" sz="7400" b="1" dirty="0" smtClean="0">
                <a:solidFill>
                  <a:srgbClr val="FF0000"/>
                </a:solidFill>
              </a:rPr>
              <a:t> </a:t>
            </a:r>
            <a:r>
              <a:rPr lang="ru-RU" sz="7400" b="1" dirty="0">
                <a:solidFill>
                  <a:srgbClr val="FF0000"/>
                </a:solidFill>
              </a:rPr>
              <a:t>«АРГУМЕНТАЦИЯ. ПРИВЛЕЧЕНИЕ ЛИТЕРАТУРНОГО МАТЕРИАЛА»</a:t>
            </a:r>
            <a:r>
              <a:rPr lang="ru-RU" sz="7400" dirty="0">
                <a:solidFill>
                  <a:srgbClr val="FF0000"/>
                </a:solidFill>
              </a:rPr>
              <a:t> </a:t>
            </a:r>
            <a:endParaRPr lang="ru-RU" sz="7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300" dirty="0"/>
              <a:t/>
            </a:r>
            <a:br>
              <a:rPr lang="ru-RU" sz="4300" dirty="0"/>
            </a:br>
            <a:r>
              <a:rPr lang="ru-RU" sz="6000" b="1" i="1" dirty="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br>
              <a:rPr lang="ru-RU" sz="6000" b="1" i="1" dirty="0"/>
            </a:br>
            <a:r>
              <a:rPr lang="ru-RU" sz="6000" b="1" i="1" dirty="0"/>
              <a:t>Участник должен строить рассуждение, привлекая для аргументации </a:t>
            </a:r>
            <a:r>
              <a:rPr lang="ru-RU" sz="6000" b="1" i="1" u="sng" dirty="0"/>
              <a:t>не менее одного</a:t>
            </a:r>
            <a:r>
              <a:rPr lang="ru-RU" sz="6000" b="1" i="1" dirty="0"/>
              <a:t> произведения 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</a:t>
            </a:r>
            <a:r>
              <a:rPr lang="ru-RU" sz="6000" b="1" dirty="0"/>
              <a:t> </a:t>
            </a:r>
            <a:br>
              <a:rPr lang="ru-RU" sz="6000" b="1" dirty="0"/>
            </a:br>
            <a:r>
              <a:rPr lang="ru-RU" sz="6000" b="1" dirty="0"/>
              <a:t>«Незачёт» ставится при условии, если сочинение написано без привлечения литературного материала или в нём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1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КРИТЕРИЙ №3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КОМПОЗИЦИЯ И ЛОГИКА РАССУЖДЕНИЯ»</a:t>
            </a:r>
            <a:r>
              <a:rPr lang="ru-RU" dirty="0">
                <a:solidFill>
                  <a:srgbClr val="FF0000"/>
                </a:solidFill>
              </a:rPr>
              <a:t> 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/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«Незачёт»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dirty="0" err="1"/>
              <a:t>тезисно</a:t>
            </a:r>
            <a:r>
              <a:rPr lang="ru-RU" dirty="0"/>
              <a:t>-доказательная часть. Во всех остальных случаях выставляется «зачёт». </a:t>
            </a:r>
          </a:p>
        </p:txBody>
      </p:sp>
      <p:pic>
        <p:nvPicPr>
          <p:cNvPr id="4" name="Picture 4" descr="http://buzuluk-school3.ucoz.ru/2016-2/imag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70" y="86580"/>
            <a:ext cx="1182933" cy="118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9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110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Итоговое сочинение (2019-2020 учебный год)</vt:lpstr>
      <vt:lpstr>Сроки написания итогового сочинения</vt:lpstr>
      <vt:lpstr>Темы итогового сочинения</vt:lpstr>
      <vt:lpstr>Презентация PowerPoint</vt:lpstr>
      <vt:lpstr>К проверке по критериям оценивания допускаются итоговые сочинения, соответствующие установленным требованиям.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Андрей</cp:lastModifiedBy>
  <cp:revision>15</cp:revision>
  <dcterms:created xsi:type="dcterms:W3CDTF">2018-08-02T20:10:57Z</dcterms:created>
  <dcterms:modified xsi:type="dcterms:W3CDTF">2020-04-23T20:18:16Z</dcterms:modified>
</cp:coreProperties>
</file>